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4" r:id="rId4"/>
    <p:sldId id="270" r:id="rId5"/>
    <p:sldId id="271" r:id="rId6"/>
    <p:sldId id="258" r:id="rId7"/>
    <p:sldId id="259" r:id="rId8"/>
    <p:sldId id="275" r:id="rId9"/>
    <p:sldId id="260" r:id="rId10"/>
    <p:sldId id="262" r:id="rId11"/>
    <p:sldId id="289" r:id="rId12"/>
    <p:sldId id="277" r:id="rId13"/>
    <p:sldId id="290" r:id="rId14"/>
    <p:sldId id="286" r:id="rId15"/>
    <p:sldId id="280" r:id="rId16"/>
    <p:sldId id="279" r:id="rId17"/>
    <p:sldId id="263" r:id="rId18"/>
    <p:sldId id="330" r:id="rId19"/>
    <p:sldId id="333" r:id="rId20"/>
    <p:sldId id="331" r:id="rId21"/>
    <p:sldId id="332" r:id="rId22"/>
    <p:sldId id="334" r:id="rId23"/>
    <p:sldId id="322" r:id="rId24"/>
    <p:sldId id="297" r:id="rId25"/>
    <p:sldId id="324" r:id="rId26"/>
    <p:sldId id="302" r:id="rId27"/>
    <p:sldId id="325" r:id="rId28"/>
    <p:sldId id="341" r:id="rId29"/>
    <p:sldId id="298" r:id="rId30"/>
    <p:sldId id="326" r:id="rId31"/>
    <p:sldId id="327" r:id="rId32"/>
    <p:sldId id="295" r:id="rId33"/>
    <p:sldId id="303" r:id="rId34"/>
    <p:sldId id="328" r:id="rId35"/>
    <p:sldId id="307" r:id="rId36"/>
    <p:sldId id="329" r:id="rId37"/>
    <p:sldId id="272" r:id="rId38"/>
    <p:sldId id="296" r:id="rId39"/>
    <p:sldId id="309" r:id="rId40"/>
    <p:sldId id="265" r:id="rId41"/>
    <p:sldId id="310" r:id="rId42"/>
    <p:sldId id="311" r:id="rId43"/>
    <p:sldId id="299" r:id="rId44"/>
    <p:sldId id="300" r:id="rId45"/>
    <p:sldId id="314" r:id="rId46"/>
    <p:sldId id="301" r:id="rId47"/>
    <p:sldId id="315" r:id="rId48"/>
    <p:sldId id="317" r:id="rId49"/>
    <p:sldId id="319" r:id="rId50"/>
    <p:sldId id="320" r:id="rId51"/>
    <p:sldId id="304" r:id="rId52"/>
    <p:sldId id="30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258"/>
            <p14:sldId id="259"/>
            <p14:sldId id="275"/>
            <p14:sldId id="260"/>
            <p14:sldId id="262"/>
            <p14:sldId id="289"/>
            <p14:sldId id="277"/>
            <p14:sldId id="290"/>
            <p14:sldId id="286"/>
            <p14:sldId id="280"/>
            <p14:sldId id="279"/>
            <p14:sldId id="263"/>
          </p14:sldIdLst>
        </p14:section>
        <p14:section name="About special methods" id="{C2A85E08-D9A4-4AC4-8384-F4D2682B073D}">
          <p14:sldIdLst>
            <p14:sldId id="330"/>
            <p14:sldId id="333"/>
            <p14:sldId id="331"/>
            <p14:sldId id="332"/>
            <p14:sldId id="334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Conclusion" id="{F95051E7-454E-4369-99EC-935EC27AFE93}">
          <p14:sldIdLst>
            <p14:sldId id="341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03"/>
            <p14:sldId id="328"/>
            <p14:sldId id="307"/>
            <p14:sldId id="329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01"/>
            <p14:sldId id="315"/>
            <p14:sldId id="317"/>
            <p14:sldId id="319"/>
            <p14:sldId id="32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/>
            <a:t>Hero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220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Hero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54470" y="54250"/>
        <a:ext cx="2244532" cy="1743747"/>
      </dsp:txXfrm>
    </dsp:sp>
    <dsp:sp modelId="{7433E362-680B-4766-91EA-CD21903DABD7}">
      <dsp:nvSpPr>
        <dsp:cNvPr id="0" name=""/>
        <dsp:cNvSpPr/>
      </dsp:nvSpPr>
      <dsp:spPr>
        <a:xfrm>
          <a:off x="2597655" y="237306"/>
          <a:ext cx="1799845" cy="13776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2597655" y="512833"/>
        <a:ext cx="1386555" cy="826579"/>
      </dsp:txXfrm>
    </dsp:sp>
    <dsp:sp modelId="{20CF4BBA-13BC-458F-8728-CD69254A2438}">
      <dsp:nvSpPr>
        <dsp:cNvPr id="0" name=""/>
        <dsp:cNvSpPr/>
      </dsp:nvSpPr>
      <dsp:spPr>
        <a:xfrm>
          <a:off x="4575243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Weapon</a:t>
          </a:r>
          <a:r>
            <a:rPr lang="fr-FR" sz="4200" kern="1200" dirty="0"/>
            <a:t>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4629493" y="54250"/>
        <a:ext cx="2244532" cy="174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W6S1-2</a:t>
            </a:r>
            <a:br>
              <a:rPr lang="en-US" dirty="0"/>
            </a:br>
            <a:r>
              <a:rPr lang="en-US" dirty="0"/>
              <a:t>Object-oriented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br>
              <a:rPr lang="en-US" dirty="0"/>
            </a:br>
            <a:r>
              <a:rPr lang="en-US" dirty="0"/>
              <a:t>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2C8C-41F6-4468-BD9A-BEAD085B3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292760" cy="4358865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dirty="0" err="1"/>
              <a:t>containing</a:t>
            </a:r>
            <a:endParaRPr lang="fr-FR" dirty="0"/>
          </a:p>
          <a:p>
            <a:pPr lvl="1"/>
            <a:r>
              <a:rPr lang="fr-FR" dirty="0"/>
              <a:t>all the </a:t>
            </a:r>
            <a:r>
              <a:rPr lang="fr-FR" b="1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(Looks </a:t>
            </a:r>
            <a:r>
              <a:rPr lang="fr-FR" dirty="0" err="1"/>
              <a:t>familiar</a:t>
            </a:r>
            <a:r>
              <a:rPr lang="fr-FR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6635261" y="1452574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(Week6, Session1-2 – W6S1-2)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REVELATION:</a:t>
            </a:r>
            <a:r>
              <a:rPr lang="fr-FR" dirty="0"/>
              <a:t> This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are </a:t>
            </a:r>
            <a:r>
              <a:rPr lang="fr-FR" dirty="0" err="1"/>
              <a:t>nothing</a:t>
            </a:r>
            <a:r>
              <a:rPr lang="fr-FR" dirty="0"/>
              <a:t> but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RPG </a:t>
            </a:r>
            <a:r>
              <a:rPr lang="fr-FR" dirty="0" err="1"/>
              <a:t>hero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endParaRPr lang="en-US" dirty="0"/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that is probably an </a:t>
            </a:r>
            <a:r>
              <a:rPr lang="en-US" b="1" dirty="0"/>
              <a:t>object</a:t>
            </a:r>
            <a:r>
              <a:rPr lang="en-US" dirty="0"/>
              <a:t> as well!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085557"/>
            <a:ext cx="4645152" cy="400262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to the </a:t>
            </a:r>
            <a:r>
              <a:rPr lang="fr-FR" b="1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517314"/>
            <a:ext cx="4645152" cy="383659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force </a:t>
            </a:r>
            <a:r>
              <a:rPr lang="fr-FR" dirty="0" err="1"/>
              <a:t>our</a:t>
            </a:r>
            <a:r>
              <a:rPr lang="fr-FR" dirty="0"/>
              <a:t> Hero to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equip_weapon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endParaRPr lang="fr-FR" b="1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b="1" u="sng" dirty="0"/>
              <a:t>« </a:t>
            </a:r>
            <a:r>
              <a:rPr lang="fr-FR" b="1" u="sng" dirty="0" err="1"/>
              <a:t>has-a</a:t>
            </a:r>
            <a:r>
              <a:rPr lang="fr-FR" b="1" u="sng" dirty="0"/>
              <a:t> »</a:t>
            </a:r>
            <a:r>
              <a:rPr lang="fr-FR" b="1" dirty="0"/>
              <a:t>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 err="1"/>
              <a:t>Because</a:t>
            </a:r>
            <a:r>
              <a:rPr lang="fr-FR" dirty="0"/>
              <a:t> one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object’s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551E6-06BA-406D-BB83-9BC507DCA023}"/>
              </a:ext>
            </a:extLst>
          </p:cNvPr>
          <p:cNvGraphicFramePr/>
          <p:nvPr/>
        </p:nvGraphicFramePr>
        <p:xfrm>
          <a:off x="5087815" y="3204307"/>
          <a:ext cx="6928496" cy="18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7731449" y="388396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has-a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</p:txBody>
      </p:sp>
    </p:spTree>
    <p:extLst>
      <p:ext uri="{BB962C8B-B14F-4D97-AF65-F5344CB8AC3E}">
        <p14:creationId xmlns:p14="http://schemas.microsoft.com/office/powerpoint/2010/main" val="182292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lvl="1"/>
            <a:endParaRPr lang="fr-FR" dirty="0"/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Object-oriented programming (OOP) </a:t>
            </a:r>
            <a:r>
              <a:rPr lang="en-US" sz="2400" dirty="0"/>
              <a:t>is a programming language </a:t>
            </a:r>
            <a:r>
              <a:rPr lang="en-US" sz="2400" b="1" dirty="0"/>
              <a:t>paradigm</a:t>
            </a:r>
            <a:r>
              <a:rPr lang="en-US" sz="2400" dirty="0"/>
              <a:t> organized around </a:t>
            </a:r>
            <a:r>
              <a:rPr lang="en-US" sz="2400" b="1" dirty="0"/>
              <a:t>custom objects</a:t>
            </a:r>
            <a:r>
              <a:rPr lang="en-US" sz="2400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Sometimes</a:t>
            </a:r>
            <a:r>
              <a:rPr lang="fr-FR" sz="2400" dirty="0"/>
              <a:t>, the </a:t>
            </a:r>
            <a:r>
              <a:rPr lang="fr-FR" sz="2400" b="1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our</a:t>
            </a:r>
            <a:r>
              <a:rPr lang="fr-FR" sz="2400" dirty="0"/>
              <a:t> programs </a:t>
            </a:r>
            <a:r>
              <a:rPr lang="fr-FR" sz="2400" dirty="0" err="1"/>
              <a:t>cannot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the basic </a:t>
            </a:r>
            <a:r>
              <a:rPr lang="fr-FR" sz="2400" dirty="0" err="1"/>
              <a:t>int</a:t>
            </a:r>
            <a:r>
              <a:rPr lang="fr-FR" sz="2400" dirty="0"/>
              <a:t>/</a:t>
            </a:r>
            <a:r>
              <a:rPr lang="fr-FR" sz="2400" dirty="0" err="1"/>
              <a:t>float</a:t>
            </a:r>
            <a:r>
              <a:rPr lang="fr-FR" sz="2400" dirty="0"/>
              <a:t>/</a:t>
            </a:r>
            <a:r>
              <a:rPr lang="fr-FR" sz="2400" dirty="0" err="1"/>
              <a:t>str</a:t>
            </a:r>
            <a:r>
              <a:rPr lang="fr-FR" sz="2400" dirty="0"/>
              <a:t>/</a:t>
            </a:r>
            <a:r>
              <a:rPr lang="fr-FR" sz="2400" dirty="0" err="1"/>
              <a:t>list</a:t>
            </a:r>
            <a:r>
              <a:rPr lang="fr-FR" sz="2400" dirty="0"/>
              <a:t>/dict types.</a:t>
            </a:r>
          </a:p>
          <a:p>
            <a:endParaRPr lang="fr-FR" sz="2400" dirty="0"/>
          </a:p>
          <a:p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can assemble variables </a:t>
            </a:r>
            <a:r>
              <a:rPr lang="fr-FR" sz="2400" dirty="0" err="1"/>
              <a:t>that</a:t>
            </a:r>
            <a:r>
              <a:rPr lang="fr-FR" sz="2400" dirty="0"/>
              <a:t> relate to the </a:t>
            </a:r>
            <a:r>
              <a:rPr lang="fr-FR" sz="2400" dirty="0" err="1"/>
              <a:t>same</a:t>
            </a:r>
            <a:r>
              <a:rPr lang="fr-FR" sz="2400" dirty="0"/>
              <a:t> concept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dictionnaries</a:t>
            </a:r>
            <a:r>
              <a:rPr lang="fr-FR" sz="2400" dirty="0"/>
              <a:t> (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as </a:t>
            </a:r>
            <a:r>
              <a:rPr lang="fr-FR" sz="2400" dirty="0" err="1"/>
              <a:t>object-oriented</a:t>
            </a:r>
            <a:r>
              <a:rPr lang="fr-FR" sz="2400" dirty="0"/>
              <a:t> </a:t>
            </a:r>
            <a:r>
              <a:rPr lang="fr-FR" sz="2400" dirty="0" err="1"/>
              <a:t>thinking</a:t>
            </a:r>
            <a:r>
              <a:rPr lang="fr-FR" sz="2400" dirty="0"/>
              <a:t>)…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prefer</a:t>
            </a:r>
            <a:r>
              <a:rPr lang="fr-FR" sz="2400" dirty="0"/>
              <a:t> to </a:t>
            </a: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our</a:t>
            </a:r>
            <a:r>
              <a:rPr lang="fr-FR" sz="2400" b="1" dirty="0"/>
              <a:t> </a:t>
            </a:r>
            <a:r>
              <a:rPr lang="fr-FR" sz="2400" b="1" dirty="0" err="1"/>
              <a:t>own</a:t>
            </a:r>
            <a:r>
              <a:rPr lang="fr-FR" sz="2400" b="1" dirty="0"/>
              <a:t> custom types/</a:t>
            </a:r>
            <a:r>
              <a:rPr lang="fr-FR" sz="2400" b="1" dirty="0" err="1"/>
              <a:t>objects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735015"/>
            <a:ext cx="4645152" cy="416494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pPr lvl="1"/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pPr lvl="1"/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lvl="1"/>
            <a:endParaRPr lang="fr-FR" dirty="0"/>
          </a:p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is-a</a:t>
            </a:r>
            <a:r>
              <a:rPr lang="fr-FR" b="1" u="sng" dirty="0"/>
              <a:t>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B089-75AD-42BC-B4B3-2C9CBDC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and/or a staff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3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793ACC0E-503E-4E9A-93BC-E270ED9C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3CB67-6EB5-4868-A0A1-23FB981B2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19487" r="60867" b="22301"/>
          <a:stretch/>
        </p:blipFill>
        <p:spPr>
          <a:xfrm>
            <a:off x="2536426" y="57071"/>
            <a:ext cx="9655573" cy="675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60293A-E196-4591-A4C2-BE3AF79E4BF9}"/>
              </a:ext>
            </a:extLst>
          </p:cNvPr>
          <p:cNvSpPr txBox="1">
            <a:spLocks/>
          </p:cNvSpPr>
          <p:nvPr/>
        </p:nvSpPr>
        <p:spPr>
          <a:xfrm>
            <a:off x="236417" y="799124"/>
            <a:ext cx="2076937" cy="193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4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3D022E4C-C446-4528-85B0-69504BB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" y="3633952"/>
            <a:ext cx="2321901" cy="30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practice in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endParaRPr lang="fr-FR" dirty="0"/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endParaRPr lang="fr-FR" dirty="0"/>
          </a:p>
          <a:p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1"/>
            <a:ext cx="5406995" cy="3922564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display_current_life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hero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00071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/>
              <a:t> code </a:t>
            </a:r>
            <a:r>
              <a:rPr lang="fr-FR" dirty="0"/>
              <a:t>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23B36-5DED-4949-8A0C-95E11C86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7913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For instance,</a:t>
            </a:r>
          </a:p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total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!)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Hero’s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152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417684" y="1002916"/>
            <a:ext cx="5722364" cy="254432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4AD7F7-76C5-4CEE-A12F-7710BC979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3"/>
            <a:ext cx="4645152" cy="3024554"/>
          </a:xfrm>
        </p:spPr>
        <p:txBody>
          <a:bodyPr>
            <a:normAutofit/>
          </a:bodyPr>
          <a:lstStyle/>
          <a:p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i.e</a:t>
            </a:r>
            <a:r>
              <a:rPr lang="fr-FR" dirty="0"/>
              <a:t>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17743"/>
          <a:stretch/>
        </p:blipFill>
        <p:spPr>
          <a:xfrm>
            <a:off x="6417684" y="1002915"/>
            <a:ext cx="5722364" cy="56192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20206"/>
          <a:stretch/>
        </p:blipFill>
        <p:spPr>
          <a:xfrm>
            <a:off x="6096000" y="859314"/>
            <a:ext cx="5838092" cy="5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/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</a:t>
            </a:r>
          </a:p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fecth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values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fr-FR" dirty="0"/>
              <a:t>A custom class </a:t>
            </a:r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(More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!)</a:t>
            </a:r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2525</Words>
  <Application>Microsoft Office PowerPoint</Application>
  <PresentationFormat>Widescreen</PresentationFormat>
  <Paragraphs>272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W6S1-2 Object-oriented programming</vt:lpstr>
      <vt:lpstr>Outline (Week6, Session1-2 – W6S1-2)</vt:lpstr>
      <vt:lpstr>What is object-oriented programming?</vt:lpstr>
      <vt:lpstr>Our toy example for this class: a video game hero</vt:lpstr>
      <vt:lpstr>Class attributes</vt:lpstr>
      <vt:lpstr>Class attributes</vt:lpstr>
      <vt:lpstr>Class methods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While we’re at it, let us talk about default values in methods and functions</vt:lpstr>
      <vt:lpstr>While we’re at it, let us talk about default values in methods and functions</vt:lpstr>
      <vt:lpstr>The __dict__ special attribute</vt:lpstr>
      <vt:lpstr>About special methods</vt:lpstr>
      <vt:lpstr>About special methods</vt:lpstr>
      <vt:lpstr>The str special method</vt:lpstr>
      <vt:lpstr>Call method</vt:lpstr>
      <vt:lpstr>Call method</vt:lpstr>
      <vt:lpstr>Our toy example for this class: a RPG hero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Conclusion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Introducting inheritance! (a.k.a. the « is-a » relationship)</vt:lpstr>
      <vt:lpstr>Inheritance and « is-a » relationship</vt:lpstr>
      <vt:lpstr>Let us then equip a sword and/or a staff on our beloved cat Hero!</vt:lpstr>
      <vt:lpstr>PowerPoint Presentation</vt:lpstr>
      <vt:lpstr>Good practice in Object-Oriented Programming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Why is it good practice to use public, protected and private attributes?</vt:lpstr>
      <vt:lpstr>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874</cp:revision>
  <dcterms:created xsi:type="dcterms:W3CDTF">2020-05-19T08:08:47Z</dcterms:created>
  <dcterms:modified xsi:type="dcterms:W3CDTF">2022-09-27T11:39:48Z</dcterms:modified>
</cp:coreProperties>
</file>